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4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306" r:id="rId13"/>
    <p:sldId id="267" r:id="rId14"/>
    <p:sldId id="275" r:id="rId15"/>
    <p:sldId id="268" r:id="rId16"/>
    <p:sldId id="269" r:id="rId17"/>
    <p:sldId id="270" r:id="rId18"/>
    <p:sldId id="271" r:id="rId19"/>
    <p:sldId id="272" r:id="rId20"/>
    <p:sldId id="273" r:id="rId21"/>
    <p:sldId id="277" r:id="rId22"/>
    <p:sldId id="278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305" r:id="rId40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Cambria Math" panose="02040503050406030204" pitchFamily="18" charset="0"/>
      <p:regular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867C94-ED72-482D-90EB-B3E5E6752B99}">
  <a:tblStyle styleId="{F4867C94-ED72-482D-90EB-B3E5E6752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694"/>
  </p:normalViewPr>
  <p:slideViewPr>
    <p:cSldViewPr snapToGrid="0">
      <p:cViewPr>
        <p:scale>
          <a:sx n="149" d="100"/>
          <a:sy n="149" d="100"/>
        </p:scale>
        <p:origin x="144" y="14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introduction-polygon-mesh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autodesk.com/t5/3ds-max-modeling/combine-two-model-textures-in-one-and-export-as-jpg/td-p/6952403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mages/search/texture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0a0f75e2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f0a0f75e2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f0a0f75e28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0a0f75e2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0a0f75e2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f0a0f75e28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Truque: </a:t>
            </a:r>
            <a:endParaRPr/>
          </a:p>
        </p:txBody>
      </p:sp>
      <p:sp>
        <p:nvSpPr>
          <p:cNvPr id="218" name="Google Shape;218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0a0f75e2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0a0f75e2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f0a0f75e28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0a0f75e2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0a0f75e28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a0f75e28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a0f75e28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f0a0f75e28_0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a0f75e2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0a0f75e28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f0a0f75e28_0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0a0f75e28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0a0f75e28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Interpolação Baricêntrica 2D</a:t>
            </a:r>
            <a:endParaRPr/>
          </a:p>
        </p:txBody>
      </p:sp>
      <p:sp>
        <p:nvSpPr>
          <p:cNvPr id="342" name="Google Shape;342;gf0a0f75e28_0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db2c660a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db2c660a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db2c660aa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b2c660a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b2c660a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https://www.scratchapixel.com/lessons/3d-basic-rendering/introduction-polygon-mesh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edb2c660aa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1163d24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1163d24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https://forums.autodesk.com/t5/3ds-max-modeling/combine-two-model-textures-in-one-and-export-as-jpg/td-p/6952403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f1163d248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https://pixabay.com/images/search/texture/</a:t>
            </a:r>
            <a:r>
              <a:rPr lang="en-BR"/>
              <a:t> </a:t>
            </a:r>
            <a:endParaRPr/>
          </a:p>
        </p:txBody>
      </p:sp>
      <p:sp>
        <p:nvSpPr>
          <p:cNvPr id="443" name="Google Shape;4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163d24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163d248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https://www.ngemu.com/threads/pcsxr-pgxp.186369/</a:t>
            </a:r>
            <a:endParaRPr/>
          </a:p>
        </p:txBody>
      </p:sp>
      <p:sp>
        <p:nvSpPr>
          <p:cNvPr id="490" name="Google Shape;490;gf1163d248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9788ee6d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e9788ee6d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0a0f75e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f0a0f75e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0a0f75e2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0a0f75e2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f0a0f75e28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ratchapixel.com/lessons/3d-basic-rendering/rasterization-practical-implementation/perspective-correct-interpolation-vertex-attributes" TargetMode="Externa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wand.com/en/Texture_mapping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9: Interpolação em Triângulos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156" y="1367935"/>
            <a:ext cx="7277956" cy="37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Interpolação Linear Pelo Triângulo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177" y="1333606"/>
            <a:ext cx="7108276" cy="383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5872897" y="3385530"/>
            <a:ext cx="2938593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podem ser posições, coordenadas de textura, cores, vetores normais, atributos de materiais ...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A70F-C852-33A2-681F-9DE40930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Propostas de cálculos das coordenadas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0CF2-3BB0-0866-A711-A17D951F2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</a:pPr>
            <a:r>
              <a:rPr lang="pt-BR" sz="2800" dirty="0"/>
              <a:t>Ponto de vista geométrico de: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distâncias proporcionais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áreas proporcionais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81986-6C5E-BDF0-73AE-7D683DA14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12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4409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distâncias proporcionais</a:t>
            </a:r>
            <a:endParaRPr dirty="0"/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3042" y="1408451"/>
            <a:ext cx="4063244" cy="37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747" y="898118"/>
            <a:ext cx="5872698" cy="43014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 dirty="0"/>
              <a:t>Coordenadas Baricêntricas como Distâncias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Lembrando: Equação da Reta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en-BR" sz="2300" i="1">
                <a:solidFill>
                  <a:schemeClr val="dk1"/>
                </a:solidFill>
              </a:rPr>
              <a:t>p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BR" sz="2300" i="1">
                <a:solidFill>
                  <a:schemeClr val="dk1"/>
                </a:solidFill>
              </a:rPr>
              <a:t>n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2300" i="1">
                <a:solidFill>
                  <a:schemeClr val="dk1"/>
                </a:solidFill>
              </a:rPr>
              <a:t>•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–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(x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r>
              <a:rPr lang="en-BR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</a:rPr>
              <a:t>– (y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Calculando as Coordenadas Baricêntricas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(x, y)</a:t>
            </a:r>
            <a:r>
              <a:rPr lang="en-BR"/>
              <a:t> é a distância do ponto (x,y) até a linha PQ.</a:t>
            </a: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t="26242"/>
          <a:stretch/>
        </p:blipFill>
        <p:spPr>
          <a:xfrm>
            <a:off x="564163" y="2329750"/>
            <a:ext cx="8306274" cy="2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390538" y="14905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y) </a:t>
            </a:r>
            <a:r>
              <a:rPr lang="en-BR" sz="2300" i="1">
                <a:solidFill>
                  <a:schemeClr val="dk1"/>
                </a:solidFill>
              </a:rPr>
              <a:t>= 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617550" y="5003175"/>
            <a:ext cx="7908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rgbClr val="C00026"/>
                </a:solidFill>
              </a:rPr>
              <a:t>Obs: Cuidado com os sinais, lembre-se de que nas coordenadas da tela o Y aponta para baixo então seus cálculos podem com valores invertidos.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5872897" y="3385530"/>
            <a:ext cx="302600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similares para as outras coordenadas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Ponto de vista geométrico – distâncias proporcionais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328" y="1366887"/>
            <a:ext cx="4063244" cy="378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4874" y="2171665"/>
            <a:ext cx="2375450" cy="100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Fórmulas das Coordenadas Baricêntricas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8968" y="758071"/>
            <a:ext cx="6546063" cy="452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Área de um triângulo</a:t>
            </a:r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74900" y="107017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4"/>
          <p:cNvCxnSpPr>
            <a:stCxn id="203" idx="0"/>
          </p:cNvCxnSpPr>
          <p:nvPr/>
        </p:nvCxnSpPr>
        <p:spPr>
          <a:xfrm>
            <a:off x="2683986" y="1070175"/>
            <a:ext cx="0" cy="27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4"/>
          <p:cNvCxnSpPr/>
          <p:nvPr/>
        </p:nvCxnSpPr>
        <p:spPr>
          <a:xfrm rot="10800000">
            <a:off x="474900" y="3913275"/>
            <a:ext cx="312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6" name="Google Shape;206;p24"/>
          <p:cNvSpPr txBox="1"/>
          <p:nvPr/>
        </p:nvSpPr>
        <p:spPr>
          <a:xfrm>
            <a:off x="1768050" y="3837075"/>
            <a:ext cx="5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base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141960" y="2835925"/>
            <a:ext cx="75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pic>
        <p:nvPicPr>
          <p:cNvPr id="208" name="Google Shape;208;p24" descr="{&quot;backgroundColorModified&quot;:null,&quot;font&quot;:{&quot;family&quot;:&quot;Arial&quot;,&quot;size&quot;:12,&quot;color&quot;:&quot;#000000&quot;},&quot;aid&quot;:null,&quot;backgroundColor&quot;:&quot;#FFFFFF&quot;,&quot;id&quot;:&quot;1&quot;,&quot;type&quot;:&quot;$$&quot;,&quot;code&quot;:&quot;$$\\text{area}=\\frac{\\text{base}\\cdot\\text{altura}}{2}$$&quot;,&quot;ts&quot;:1631889579675,&quot;cs&quot;:&quot;/131QBtQsUZlDL2njvZJTg==&quot;,&quot;size&quot;:{&quot;width&quot;:163.16666666666666,&quot;height&quot;:38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13" y="4419625"/>
            <a:ext cx="2323625" cy="5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/>
          <p:nvPr/>
        </p:nvSpPr>
        <p:spPr>
          <a:xfrm>
            <a:off x="4985175" y="107052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24"/>
          <p:cNvCxnSpPr>
            <a:stCxn id="209" idx="0"/>
            <a:endCxn id="209" idx="2"/>
          </p:cNvCxnSpPr>
          <p:nvPr/>
        </p:nvCxnSpPr>
        <p:spPr>
          <a:xfrm flipH="1">
            <a:off x="4985061" y="1070525"/>
            <a:ext cx="2209200" cy="276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1" name="Google Shape;211;p24"/>
          <p:cNvCxnSpPr/>
          <p:nvPr/>
        </p:nvCxnSpPr>
        <p:spPr>
          <a:xfrm rot="10800000">
            <a:off x="4985175" y="3837425"/>
            <a:ext cx="3121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12" name="Google Shape;212;p24" descr="{&quot;backgroundColorModified&quot;:false,&quot;type&quot;:&quot;$$&quot;,&quot;aid&quot;:null,&quot;code&quot;:&quot;$$\\text{area}=\\frac{\\left\\|v_{0}\\times v_{1}\\right\\|}{2}$$&quot;,&quot;id&quot;:&quot;1&quot;,&quot;backgroundColor&quot;:&quot;#FFFFFF&quot;,&quot;font&quot;:{&quot;color&quot;:&quot;#000000&quot;,&quot;size&quot;:17.5,&quot;family&quot;:&quot;Arial&quot;},&quot;ts&quot;:1631891557411,&quot;cs&quot;:&quot;LLUxvdycnLTTO/hobqB2VA==&quot;,&quot;size&quot;:{&quot;width&quot;:204.33333333333326,&quot;height&quot;:58.8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371" y="4419975"/>
            <a:ext cx="1946275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763" y="3911697"/>
            <a:ext cx="226325" cy="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725" y="2356185"/>
            <a:ext cx="226300" cy="19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áreas proporcionais</a:t>
            </a:r>
            <a:endParaRPr dirty="0"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2616" y="1981572"/>
            <a:ext cx="2590474" cy="232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1551" y="1342413"/>
            <a:ext cx="3826125" cy="36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6;p21">
            <a:extLst>
              <a:ext uri="{FF2B5EF4-FFF2-40B4-BE49-F238E27FC236}">
                <a16:creationId xmlns:a16="http://schemas.microsoft.com/office/drawing/2014/main" id="{EBF386DA-662A-714A-8F4C-0654AF30B227}"/>
              </a:ext>
            </a:extLst>
          </p:cNvPr>
          <p:cNvSpPr txBox="1"/>
          <p:nvPr/>
        </p:nvSpPr>
        <p:spPr>
          <a:xfrm>
            <a:off x="617550" y="5003175"/>
            <a:ext cx="7908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rgbClr val="C00026"/>
                </a:solidFill>
              </a:rPr>
              <a:t>Obs: Essa abordagem tem vantagens se você estiver usando produtos vetoriais nos seus cálculos.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Processo de Rasterização</a:t>
            </a: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390549" y="838975"/>
            <a:ext cx="58899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O triângulo é projetado na tela, ou sejam os vértices do triângulo são convertidos do espaço da câmera (3D) para o espaço da tela (2D).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Se um pixel se encontra dentro do triângulo, as coordenadas baricêntricas desse pixel são calculadas para interpolar os valores dos vértices e identificar o valor do pixel.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370" y="949596"/>
            <a:ext cx="2558750" cy="402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6084450" y="2367425"/>
            <a:ext cx="2427900" cy="239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322119" y="838975"/>
            <a:ext cx="8645236" cy="4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no espaço da tela (2D) não é a mesma de no espaço da câmera (3D).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Devido a projeção perspectiva, a interpolação baricêntrica dos valores dos vértices do triângulo não são uma função afim.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linear nas coordenadas do mundo produz uma interpolação não linear nas coordenadas da tela!</a:t>
            </a:r>
            <a:endParaRPr sz="1800" dirty="0"/>
          </a:p>
        </p:txBody>
      </p: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587" y="2174260"/>
            <a:ext cx="4191786" cy="268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738900" y="4382575"/>
            <a:ext cx="2262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Plano de Imagem</a:t>
            </a:r>
            <a:endParaRPr sz="1200"/>
          </a:p>
        </p:txBody>
      </p:sp>
      <p:sp>
        <p:nvSpPr>
          <p:cNvPr id="270" name="Google Shape;270;p30"/>
          <p:cNvSpPr txBox="1"/>
          <p:nvPr/>
        </p:nvSpPr>
        <p:spPr>
          <a:xfrm>
            <a:off x="474900" y="2352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Deveria ser:</a:t>
            </a:r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5113350" y="2352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Porém fica:</a:t>
            </a:r>
            <a:endParaRPr/>
          </a:p>
        </p:txBody>
      </p:sp>
      <p:graphicFrame>
        <p:nvGraphicFramePr>
          <p:cNvPr id="272" name="Google Shape;272;p30"/>
          <p:cNvGraphicFramePr/>
          <p:nvPr/>
        </p:nvGraphicFramePr>
        <p:xfrm>
          <a:off x="6306625" y="2566625"/>
          <a:ext cx="1995225" cy="1981050"/>
        </p:xfrm>
        <a:graphic>
          <a:graphicData uri="http://schemas.openxmlformats.org/drawingml/2006/table">
            <a:tbl>
              <a:tblPr>
                <a:noFill/>
                <a:tableStyleId>{F4867C94-ED72-482D-90EB-B3E5E6752B99}</a:tableStyleId>
              </a:tblPr>
              <a:tblGrid>
                <a:gridCol w="199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Estratégia, usar o Z para calcular os valores</a:t>
            </a:r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Mas e o Z de onde estamos amostrando?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Temos o Z dos vértices no espaço da câmera.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Média harmônica ponderada, os pesos são alfa, beta e gama.</a:t>
            </a:r>
            <a:endParaRPr dirty="0"/>
          </a:p>
        </p:txBody>
      </p:sp>
      <p:sp>
        <p:nvSpPr>
          <p:cNvPr id="298" name="Google Shape;298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grpSp>
        <p:nvGrpSpPr>
          <p:cNvPr id="299" name="Google Shape;299;p33"/>
          <p:cNvGrpSpPr/>
          <p:nvPr/>
        </p:nvGrpSpPr>
        <p:grpSpPr>
          <a:xfrm>
            <a:off x="5580038" y="2438871"/>
            <a:ext cx="2751354" cy="2552023"/>
            <a:chOff x="4436120" y="672977"/>
            <a:chExt cx="3547845" cy="2552023"/>
          </a:xfrm>
        </p:grpSpPr>
        <p:cxnSp>
          <p:nvCxnSpPr>
            <p:cNvPr id="300" name="Google Shape;300;p33"/>
            <p:cNvCxnSpPr/>
            <p:nvPr/>
          </p:nvCxnSpPr>
          <p:spPr>
            <a:xfrm flipH="1">
              <a:off x="5387950" y="672977"/>
              <a:ext cx="128700" cy="19377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p33"/>
            <p:cNvCxnSpPr/>
            <p:nvPr/>
          </p:nvCxnSpPr>
          <p:spPr>
            <a:xfrm rot="10800000" flipH="1">
              <a:off x="4436120" y="2610600"/>
              <a:ext cx="951600" cy="6144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33"/>
            <p:cNvCxnSpPr/>
            <p:nvPr/>
          </p:nvCxnSpPr>
          <p:spPr>
            <a:xfrm>
              <a:off x="5415665" y="2637231"/>
              <a:ext cx="2568300" cy="1608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03" name="Google Shape;303;p33"/>
          <p:cNvSpPr/>
          <p:nvPr/>
        </p:nvSpPr>
        <p:spPr>
          <a:xfrm rot="-1167515">
            <a:off x="6234469" y="3276750"/>
            <a:ext cx="1747089" cy="1306069"/>
          </a:xfrm>
          <a:prstGeom prst="triangle">
            <a:avLst>
              <a:gd name="adj" fmla="val 35281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488203" y="4715875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05" name="Google Shape;305;p33"/>
          <p:cNvSpPr/>
          <p:nvPr/>
        </p:nvSpPr>
        <p:spPr>
          <a:xfrm>
            <a:off x="6457688" y="4813903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8008014" y="387377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07" name="Google Shape;307;p33"/>
          <p:cNvSpPr/>
          <p:nvPr/>
        </p:nvSpPr>
        <p:spPr>
          <a:xfrm>
            <a:off x="8126348" y="4219895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6620382" y="308140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09" name="Google Shape;309;p33"/>
          <p:cNvSpPr/>
          <p:nvPr/>
        </p:nvSpPr>
        <p:spPr>
          <a:xfrm>
            <a:off x="6612500" y="3352839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2060125" y="3385275"/>
            <a:ext cx="3083700" cy="17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 rot="20092138">
            <a:off x="2649143" y="3587367"/>
            <a:ext cx="1700213" cy="991799"/>
          </a:xfrm>
          <a:prstGeom prst="triangle">
            <a:avLst>
              <a:gd name="adj" fmla="val 25209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907914" y="473175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13" name="Google Shape;313;p33"/>
          <p:cNvSpPr txBox="1"/>
          <p:nvPr/>
        </p:nvSpPr>
        <p:spPr>
          <a:xfrm>
            <a:off x="4276654" y="379582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14" name="Google Shape;314;p33"/>
          <p:cNvSpPr txBox="1"/>
          <p:nvPr/>
        </p:nvSpPr>
        <p:spPr>
          <a:xfrm>
            <a:off x="2862681" y="3465190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15" name="Google Shape;315;p33"/>
          <p:cNvSpPr/>
          <p:nvPr/>
        </p:nvSpPr>
        <p:spPr>
          <a:xfrm>
            <a:off x="4407828" y="4143183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2868748" y="3769722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2883828" y="4844062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3554548" y="4226922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4087452" y="2331119"/>
            <a:ext cx="74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>
                <a:solidFill>
                  <a:schemeClr val="dk1"/>
                </a:solidFill>
              </a:rPr>
              <a:t>Z ?</a:t>
            </a:r>
            <a:endParaRPr sz="2000" b="1"/>
          </a:p>
        </p:txBody>
      </p:sp>
      <p:cxnSp>
        <p:nvCxnSpPr>
          <p:cNvPr id="320" name="Google Shape;320;p33"/>
          <p:cNvCxnSpPr/>
          <p:nvPr/>
        </p:nvCxnSpPr>
        <p:spPr>
          <a:xfrm rot="5400000">
            <a:off x="3241198" y="3039672"/>
            <a:ext cx="1459800" cy="76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1" name="Google Shape;321;p33"/>
          <p:cNvCxnSpPr/>
          <p:nvPr/>
        </p:nvCxnSpPr>
        <p:spPr>
          <a:xfrm rot="10800000" flipH="1">
            <a:off x="7450346" y="3709623"/>
            <a:ext cx="191100" cy="14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3"/>
          <p:cNvSpPr/>
          <p:nvPr/>
        </p:nvSpPr>
        <p:spPr>
          <a:xfrm>
            <a:off x="7204609" y="4020941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3"/>
          <p:cNvCxnSpPr/>
          <p:nvPr/>
        </p:nvCxnSpPr>
        <p:spPr>
          <a:xfrm rot="10800000" flipH="1">
            <a:off x="6810588" y="4056282"/>
            <a:ext cx="433800" cy="36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33"/>
          <p:cNvCxnSpPr/>
          <p:nvPr/>
        </p:nvCxnSpPr>
        <p:spPr>
          <a:xfrm>
            <a:off x="4605252" y="2561969"/>
            <a:ext cx="2466900" cy="15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25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0" y="2220525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472125" y="5292775"/>
            <a:ext cx="57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 dirty="0">
                <a:solidFill>
                  <a:srgbClr val="FF0000"/>
                </a:solidFill>
              </a:rPr>
              <a:t>Cuidado: o Z também precisa ter sofrido a divisão homogênea!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295" name="Google Shape;295;p33"/>
          <p:cNvSpPr/>
          <p:nvPr/>
        </p:nvSpPr>
        <p:spPr>
          <a:xfrm rot="228391">
            <a:off x="5661804" y="2472037"/>
            <a:ext cx="2720401" cy="2672607"/>
          </a:xfrm>
          <a:prstGeom prst="cube">
            <a:avLst>
              <a:gd name="adj" fmla="val 25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4E8A7-31E9-AC93-A6CA-4332343DE111}"/>
              </a:ext>
            </a:extLst>
          </p:cNvPr>
          <p:cNvSpPr/>
          <p:nvPr/>
        </p:nvSpPr>
        <p:spPr>
          <a:xfrm>
            <a:off x="226830" y="2133600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Estratégia, usar o Z para calcular os valores</a:t>
            </a: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Usar agora o Z dividindo o parâmetro que se deseja interpolar.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 depois multiplica o Z do ponto sendo amostrado.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pic>
        <p:nvPicPr>
          <p:cNvPr id="335" name="Google Shape;335;p34" descr="{&quot;code&quot;:&quot;$$C=Z\\cdot\\left(\\alpha\\frac{C_{0}}{Z_{0}}+\\beta\\frac{C_{1}}{Z_{1}}+\\gamma\\frac{C_{2}}{Z_{2}}\\right)$$&quot;,&quot;font&quot;:{&quot;size&quot;:21.5,&quot;color&quot;:&quot;#000000&quot;,&quot;family&quot;:&quot;Arial&quot;},&quot;backgroundColor&quot;:&quot;#FFFFFF&quot;,&quot;aid&quot;:null,&quot;type&quot;:&quot;$$&quot;,&quot;backgroundColorModified&quot;:false,&quot;id&quot;:&quot;2&quot;,&quot;ts&quot;:1631907352508,&quot;cs&quot;:&quot;oDr5wX4D5Pog/0gDCgJLYA==&quot;,&quot;size&quot;:{&quot;width&quot;:458,&quot;height&quot;:80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2006642"/>
            <a:ext cx="4362450" cy="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520325" y="324573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As coordenadas baricêntricas no espaço da tela não são transformações afim. Já se forem interpoladas com a divisão do valor de Z são transformações afim.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2201550" y="1824574"/>
            <a:ext cx="4727400" cy="111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472125" y="5292775"/>
            <a:ext cx="57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>
                <a:solidFill>
                  <a:srgbClr val="FF0000"/>
                </a:solidFill>
              </a:rPr>
              <a:t>Cuidado: o Z a ser usado é do espaço da câmera, não use o Z do NDC!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Diferença no resultado quando usada o Z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72500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2D</a:t>
            </a:r>
            <a:endParaRPr sz="2000"/>
          </a:p>
        </p:txBody>
      </p:sp>
      <p:sp>
        <p:nvSpPr>
          <p:cNvPr id="349" name="Google Shape;349;p35"/>
          <p:cNvSpPr txBox="1"/>
          <p:nvPr/>
        </p:nvSpPr>
        <p:spPr>
          <a:xfrm>
            <a:off x="480065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3D</a:t>
            </a:r>
            <a:endParaRPr sz="2000"/>
          </a:p>
        </p:txBody>
      </p:sp>
      <p:sp>
        <p:nvSpPr>
          <p:cNvPr id="350" name="Google Shape;350;p35"/>
          <p:cNvSpPr txBox="1"/>
          <p:nvPr/>
        </p:nvSpPr>
        <p:spPr>
          <a:xfrm>
            <a:off x="2254350" y="5416575"/>
            <a:ext cx="611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 u="sng">
                <a:solidFill>
                  <a:schemeClr val="hlink"/>
                </a:solidFill>
                <a:hlinkClick r:id="rId5"/>
              </a:rPr>
              <a:t>https://www.scratchapixel.com/lessons/3d-basic-rendering/rasterization-practical-implementation/perspective-correct-interpolation-vertex-attributes</a:t>
            </a:r>
            <a:r>
              <a:rPr lang="en-BR" sz="700"/>
              <a:t> </a:t>
            </a:r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</a:t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27" y="838985"/>
            <a:ext cx="6943874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509725" y="5239675"/>
            <a:ext cx="17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na bola</a:t>
            </a:r>
            <a:endParaRPr dirty="0"/>
          </a:p>
        </p:txBody>
      </p:sp>
      <p:sp>
        <p:nvSpPr>
          <p:cNvPr id="360" name="Google Shape;360;p36"/>
          <p:cNvSpPr/>
          <p:nvPr/>
        </p:nvSpPr>
        <p:spPr>
          <a:xfrm>
            <a:off x="5825324" y="5267463"/>
            <a:ext cx="21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</a:t>
            </a:r>
            <a:r>
              <a:rPr lang="en-BR" sz="1800" dirty="0">
                <a:solidFill>
                  <a:schemeClr val="dk1"/>
                </a:solidFill>
              </a:rPr>
              <a:t>na</a:t>
            </a: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madeira</a:t>
            </a: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Realismos das Superfícies</a:t>
            </a:r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939830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384525" y="4500750"/>
            <a:ext cx="837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Adiciona detalhes sem aumentar a complexidade geométrica</a:t>
            </a:r>
            <a:endParaRPr sz="1300"/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aplica uma imagem na geometria ou se pinta proceduralmente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Três Espaços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As superfícies habitam o espaço 3D do mundo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Cada ponto das superfícies 3D também tem uma posição onde fica na tela 2D e na textura 2D.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41" y="2161858"/>
            <a:ext cx="8291445" cy="23869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>
            <a:off x="764906" y="4536947"/>
            <a:ext cx="18789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207002" y="4548789"/>
            <a:ext cx="227684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do Mundo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6015595" y="4548789"/>
            <a:ext cx="22787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Coordenadas de Textura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241275" y="719873"/>
            <a:ext cx="8663100" cy="16655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700"/>
              </a:spcBef>
              <a:spcAft>
                <a:spcPts val="2300"/>
              </a:spcAft>
              <a:buSzPts val="935"/>
              <a:buNone/>
            </a:pPr>
            <a:r>
              <a:rPr lang="en-BR" sz="2400" dirty="0">
                <a:latin typeface="Arial"/>
                <a:ea typeface="Arial"/>
                <a:cs typeface="Arial"/>
                <a:sym typeface="Arial"/>
              </a:rPr>
              <a:t>As coordenadas de Textura definem um mapeamento das coordenadas nas superfícies (pontos 3D no triângulo) para coordenadas de textura (pontos 2D na imagem).</a:t>
            </a:r>
            <a:endParaRPr sz="900"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45" y="2385396"/>
            <a:ext cx="2453175" cy="1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762" y="2639077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850" y="2601214"/>
            <a:ext cx="1438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/>
        </p:nvSpPr>
        <p:spPr>
          <a:xfrm>
            <a:off x="311350" y="4294602"/>
            <a:ext cx="2870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/>
              <a:t>Oito triângulos (uma face de um cubo) com parâmetros de superfície fornecida como coordenadas de textura por vértice.</a:t>
            </a:r>
            <a:endParaRPr sz="1300" dirty="0"/>
          </a:p>
        </p:txBody>
      </p:sp>
      <p:sp>
        <p:nvSpPr>
          <p:cNvPr id="394" name="Google Shape;394;p39"/>
          <p:cNvSpPr txBox="1"/>
          <p:nvPr/>
        </p:nvSpPr>
        <p:spPr>
          <a:xfrm>
            <a:off x="3355950" y="4173527"/>
            <a:ext cx="2763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As coordenadas de textura são definidas num espaço normalizado [0,1]</a:t>
            </a:r>
            <a:r>
              <a:rPr lang="en-BR" sz="1300" baseline="30000"/>
              <a:t>2</a:t>
            </a:r>
            <a:r>
              <a:rPr lang="en-BR" sz="1300"/>
              <a:t>. Localização do triângulo destacado no espaço de textura mostrado em vermelho.</a:t>
            </a:r>
            <a:endParaRPr sz="1300"/>
          </a:p>
        </p:txBody>
      </p:sp>
      <p:sp>
        <p:nvSpPr>
          <p:cNvPr id="395" name="Google Shape;395;p39"/>
          <p:cNvSpPr txBox="1"/>
          <p:nvPr/>
        </p:nvSpPr>
        <p:spPr>
          <a:xfrm>
            <a:off x="6471975" y="4140439"/>
            <a:ext cx="2292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Resultado final renderizado (cubo inteiro mostrado).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Localização do triângulo após a projeção na tela mostrada em vermelho.</a:t>
            </a:r>
            <a:endParaRPr sz="1300"/>
          </a:p>
        </p:txBody>
      </p:sp>
      <p:sp>
        <p:nvSpPr>
          <p:cNvPr id="396" name="Google Shape;396;p39"/>
          <p:cNvSpPr/>
          <p:nvPr/>
        </p:nvSpPr>
        <p:spPr>
          <a:xfrm rot="5400000">
            <a:off x="4729134" y="3349549"/>
            <a:ext cx="708600" cy="708600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9"/>
          <p:cNvSpPr/>
          <p:nvPr/>
        </p:nvSpPr>
        <p:spPr>
          <a:xfrm rot="3770826">
            <a:off x="7825458" y="3296841"/>
            <a:ext cx="365215" cy="393812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50645" y="838975"/>
            <a:ext cx="4453707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Vamos definir que cada vértice do triângulo possui um valor de cor.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en-B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Esses valores são usados para definir um degradê dentro do triângulo.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Se os vértices tiverem todos o mesmo valor de cor, o cálculo é simples.</a:t>
            </a:r>
            <a:endParaRPr sz="1800" dirty="0"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 rot="-1199873">
            <a:off x="3637682" y="1463522"/>
            <a:ext cx="3478218" cy="3089682"/>
          </a:xfrm>
          <a:prstGeom prst="triangle">
            <a:avLst>
              <a:gd name="adj" fmla="val 50117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4" name="Google Shape;64;p10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7239550" y="389202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6" name="Google Shape;66;p10"/>
          <p:cNvSpPr/>
          <p:nvPr/>
        </p:nvSpPr>
        <p:spPr>
          <a:xfrm>
            <a:off x="7460008" y="3794191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0"/>
          <p:cNvCxnSpPr>
            <a:cxnSpLocks/>
            <a:stCxn id="71" idx="3"/>
          </p:cNvCxnSpPr>
          <p:nvPr/>
        </p:nvCxnSpPr>
        <p:spPr>
          <a:xfrm flipV="1">
            <a:off x="2528028" y="3277225"/>
            <a:ext cx="2918097" cy="114847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0" name="Google Shape;70;p10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840228" y="4233246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das coordenadas de textura.</a:t>
            </a:r>
            <a:endParaRPr/>
          </a:p>
        </p:txBody>
      </p:sp>
      <p:pic>
        <p:nvPicPr>
          <p:cNvPr id="403" name="Google Shape;403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76248" y="705449"/>
            <a:ext cx="4629485" cy="462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2955302" y="5410729"/>
            <a:ext cx="53968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https://www.wikiwand.com/en/Texture_mapping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Textura Aplicada na Superfície</a:t>
            </a:r>
            <a:endParaRPr/>
          </a:p>
        </p:txBody>
      </p:sp>
      <p:pic>
        <p:nvPicPr>
          <p:cNvPr id="412" name="Google Shape;412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2187" y="838985"/>
            <a:ext cx="7524953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903400" y="615651"/>
            <a:ext cx="197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sem textura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598544" y="615650"/>
            <a:ext cx="198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com textura</a:t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5973207" y="615650"/>
            <a:ext cx="2486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Textura</a:t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1800650" y="5372775"/>
            <a:ext cx="567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triângulo "copia" um pedaço da textura para a superfície.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UV Layout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 processo pelo qual as faces são dispostas na superfície da textura é chamado de layout UV.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" y="2136350"/>
            <a:ext cx="4348950" cy="1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67" y="1709758"/>
            <a:ext cx="3465650" cy="330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2"/>
          <p:cNvCxnSpPr/>
          <p:nvPr/>
        </p:nvCxnSpPr>
        <p:spPr>
          <a:xfrm>
            <a:off x="5126904" y="5157075"/>
            <a:ext cx="37320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42"/>
          <p:cNvCxnSpPr/>
          <p:nvPr/>
        </p:nvCxnSpPr>
        <p:spPr>
          <a:xfrm rot="10800000">
            <a:off x="5134454" y="1538175"/>
            <a:ext cx="0" cy="3618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2"/>
          <p:cNvSpPr/>
          <p:nvPr/>
        </p:nvSpPr>
        <p:spPr>
          <a:xfrm>
            <a:off x="7014293" y="5103766"/>
            <a:ext cx="37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800"/>
          </a:p>
        </p:txBody>
      </p:sp>
      <p:sp>
        <p:nvSpPr>
          <p:cNvPr id="431" name="Google Shape;431;p42"/>
          <p:cNvSpPr/>
          <p:nvPr/>
        </p:nvSpPr>
        <p:spPr>
          <a:xfrm>
            <a:off x="4833106" y="2939238"/>
            <a:ext cx="34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Mapeamento de Texturas</a:t>
            </a:r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50" y="838975"/>
            <a:ext cx="7352506" cy="43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/>
        </p:nvSpPr>
        <p:spPr>
          <a:xfrm>
            <a:off x="6634850" y="5188150"/>
            <a:ext cx="1613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Autodesk Student Amassdor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Guest &amp; Visiting Lecturer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Ali Sajjad</a:t>
            </a:r>
            <a:endParaRPr sz="7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Operação de Mapeamento de Textura</a:t>
            </a:r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Ao rasterizar a tela no ponto(x, y) identificar o peso das coordenadas:</a:t>
            </a: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/>
          </a:p>
        </p:txBody>
      </p:sp>
      <p:sp>
        <p:nvSpPr>
          <p:cNvPr id="447" name="Google Shape;44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3">
            <a:alphaModFix/>
          </a:blip>
          <a:srcRect l="21616" r="11810" b="49428"/>
          <a:stretch/>
        </p:blipFill>
        <p:spPr>
          <a:xfrm>
            <a:off x="475025" y="1252175"/>
            <a:ext cx="4357874" cy="22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 txBox="1"/>
          <p:nvPr/>
        </p:nvSpPr>
        <p:spPr>
          <a:xfrm>
            <a:off x="5277700" y="1426575"/>
            <a:ext cx="3679200" cy="20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Os valores das coordenadas de textura são dois (u, v) que são definidos em cada vértice.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Use as mesmas interpolações para identifica o valor da coordenada de textura em (x, y) para valores (u, v)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1003200" y="4241275"/>
            <a:ext cx="3301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Avaliar o valor da cor na textura nas coordenadas (u, v) da textura.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988" y="3715900"/>
            <a:ext cx="242887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4"/>
          <p:cNvCxnSpPr/>
          <p:nvPr/>
        </p:nvCxnSpPr>
        <p:spPr>
          <a:xfrm rot="10800000" flipH="1">
            <a:off x="5662225" y="3581225"/>
            <a:ext cx="15000" cy="186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44"/>
          <p:cNvCxnSpPr/>
          <p:nvPr/>
        </p:nvCxnSpPr>
        <p:spPr>
          <a:xfrm>
            <a:off x="5669775" y="5436025"/>
            <a:ext cx="266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4"/>
          <p:cNvSpPr txBox="1"/>
          <p:nvPr/>
        </p:nvSpPr>
        <p:spPr>
          <a:xfrm>
            <a:off x="5488802" y="445667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6830840" y="541072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967827" y="2548385"/>
            <a:ext cx="5194800" cy="1507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7" name="Google Shape;457;p44"/>
          <p:cNvSpPr/>
          <p:nvPr/>
        </p:nvSpPr>
        <p:spPr>
          <a:xfrm>
            <a:off x="1809500" y="2457900"/>
            <a:ext cx="165900" cy="1734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465" name="Google Shape;465;p45"/>
          <p:cNvPicPr preferRelativeResize="0"/>
          <p:nvPr/>
        </p:nvPicPr>
        <p:blipFill rotWithShape="1">
          <a:blip r:embed="rId3">
            <a:alphaModFix/>
          </a:blip>
          <a:srcRect r="69688"/>
          <a:stretch/>
        </p:blipFill>
        <p:spPr>
          <a:xfrm>
            <a:off x="390547" y="900121"/>
            <a:ext cx="2554671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5"/>
          <p:cNvSpPr txBox="1"/>
          <p:nvPr/>
        </p:nvSpPr>
        <p:spPr>
          <a:xfrm>
            <a:off x="3327199" y="3683516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Plano inclinado com uma projeção perspectiva</a:t>
            </a:r>
            <a:endParaRPr/>
          </a:p>
        </p:txBody>
      </p:sp>
      <p:sp>
        <p:nvSpPr>
          <p:cNvPr id="467" name="Google Shape;467;p45"/>
          <p:cNvSpPr txBox="1"/>
          <p:nvPr/>
        </p:nvSpPr>
        <p:spPr>
          <a:xfrm>
            <a:off x="3294664" y="4722829"/>
            <a:ext cx="2554671" cy="70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 que está errado?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 dirty="0"/>
          </a:p>
        </p:txBody>
      </p:sp>
      <p:pic>
        <p:nvPicPr>
          <p:cNvPr id="2" name="Google Shape;465;p45">
            <a:extLst>
              <a:ext uri="{FF2B5EF4-FFF2-40B4-BE49-F238E27FC236}">
                <a16:creationId xmlns:a16="http://schemas.microsoft.com/office/drawing/2014/main" id="{3E3A52B1-EBD7-B29C-1AB1-B018FE0068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9688"/>
          <a:stretch/>
        </p:blipFill>
        <p:spPr>
          <a:xfrm>
            <a:off x="6263851" y="900001"/>
            <a:ext cx="2554673" cy="25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65;p45">
            <a:extLst>
              <a:ext uri="{FF2B5EF4-FFF2-40B4-BE49-F238E27FC236}">
                <a16:creationId xmlns:a16="http://schemas.microsoft.com/office/drawing/2014/main" id="{201AD0FC-721D-A4DA-77EA-27D47E4761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844" r="34844"/>
          <a:stretch/>
        </p:blipFill>
        <p:spPr>
          <a:xfrm>
            <a:off x="3327199" y="900002"/>
            <a:ext cx="2554671" cy="251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75" name="Google Shape;47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pic>
        <p:nvPicPr>
          <p:cNvPr id="476" name="Google Shape;47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900121"/>
            <a:ext cx="8427977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6"/>
          <p:cNvSpPr txBox="1"/>
          <p:nvPr/>
        </p:nvSpPr>
        <p:spPr>
          <a:xfrm>
            <a:off x="3327199" y="3683516"/>
            <a:ext cx="2554671" cy="19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Interpolação baricêntrica de coordenadas de textura no espaço da tela (2D)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 Afim</a:t>
            </a:r>
            <a:endParaRPr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390548" y="5335144"/>
            <a:ext cx="7937890" cy="27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https://www.reddit.com/r/GraphicsProgramming/comments/fhvrhl/learning_3d_graphics_implemented_affine_texture/</a:t>
            </a:r>
            <a:endParaRPr sz="1300"/>
          </a:p>
        </p:txBody>
      </p:sp>
      <p:pic>
        <p:nvPicPr>
          <p:cNvPr id="486" name="Google Shape;48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16" y="718555"/>
            <a:ext cx="8343767" cy="45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PlayStation 1</a:t>
            </a:r>
            <a:endParaRPr/>
          </a:p>
        </p:txBody>
      </p:sp>
      <p:sp>
        <p:nvSpPr>
          <p:cNvPr id="493" name="Google Shape;493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O PS1 não tinha texturas corrigidas pela perspectiva. Hoje o PGXP (Parallel / Precision Geometry Transform Pipeline) é um aprimoramento para a emulação do PlayStation que produz geometrias 3D de alta precisão.</a:t>
            </a:r>
            <a:endParaRPr sz="1900"/>
          </a:p>
        </p:txBody>
      </p:sp>
      <p:sp>
        <p:nvSpPr>
          <p:cNvPr id="494" name="Google Shape;494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174500"/>
            <a:ext cx="8428201" cy="31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7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83" name="Google Shape;583;p57"/>
          <p:cNvSpPr txBox="1">
            <a:spLocks noGrp="1"/>
          </p:cNvSpPr>
          <p:nvPr>
            <p:ph type="body" idx="2"/>
          </p:nvPr>
        </p:nvSpPr>
        <p:spPr>
          <a:xfrm>
            <a:off x="1567650" y="4178893"/>
            <a:ext cx="6119700" cy="97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9462">
            <a:off x="3632579" y="1479950"/>
            <a:ext cx="3532722" cy="30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366500" cy="26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Mas e se cada vértice tiver uma cor diferente?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Qual a cor de um ponto qualquer dentro do triângulo?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Como podemos interpolar os valores de cor no interior do triângulo?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G:1, B:0)</a:t>
            </a:r>
            <a:endParaRPr sz="1800" b="1" baseline="-25000"/>
          </a:p>
        </p:txBody>
      </p:sp>
      <p:sp>
        <p:nvSpPr>
          <p:cNvPr id="81" name="Google Shape;81;p11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F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7228571" y="3867567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83" name="Google Shape;83;p11"/>
          <p:cNvSpPr/>
          <p:nvPr/>
        </p:nvSpPr>
        <p:spPr>
          <a:xfrm>
            <a:off x="7484466" y="3769733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(R:1, G:0, B:0)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11"/>
          <p:cNvCxnSpPr/>
          <p:nvPr/>
        </p:nvCxnSpPr>
        <p:spPr>
          <a:xfrm rot="10800000" flipH="1">
            <a:off x="2266425" y="3277225"/>
            <a:ext cx="3179700" cy="627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7" name="Google Shape;87;p11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668525" y="3677100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(R:?, G:?, B:?)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Interpolação no interior de Triângulos</a:t>
            </a:r>
            <a:endParaRPr dirty="0"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Por que queremos interpolar?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Definir valores pelos vértices e obter valores que variam suavemente pela superfície. Um belo degrade </a:t>
            </a:r>
            <a:r>
              <a:rPr lang="en-BR" dirty="0">
                <a:sym typeface="Wingdings" pitchFamily="2" charset="2"/>
              </a:rPr>
              <a:t>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O que queremos interpolar?</a:t>
            </a:r>
            <a:endParaRPr dirty="0"/>
          </a:p>
          <a:p>
            <a:pPr marL="0" lvl="0" indent="0"/>
            <a:r>
              <a:rPr lang="en-BR" dirty="0"/>
              <a:t>Cores, Coordenadas de textura, Vetores normais,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Como podemos fazer a interpolação?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Coordenadas baricêntricas</a:t>
            </a:r>
            <a:endParaRPr dirty="0"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400"/>
              </a:spcBef>
              <a:buClr>
                <a:schemeClr val="dk1"/>
              </a:buClr>
              <a:buSzPts val="1100"/>
            </a:pPr>
            <a:r>
              <a:rPr lang="pt-BR" dirty="0"/>
              <a:t>Coordenadas </a:t>
            </a:r>
            <a:r>
              <a:rPr lang="pt-BR" dirty="0" err="1"/>
              <a:t>Baricêntricas</a:t>
            </a:r>
            <a:endParaRPr lang="pt-BR"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400" dirty="0"/>
              <a:t>Usando coordenadas baricêntricas para interpolar dados ou atributos de vértices.</a:t>
            </a:r>
            <a:endParaRPr sz="2400"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660" y="1810211"/>
            <a:ext cx="4734688" cy="32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Definição de Baricentro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BR" sz="2400"/>
              <a:t>O baricentro é determinado pelo encontro das medianas de um triângulo.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12" name="Google Shape;112;p14" descr="Baricent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1300" y="1686024"/>
            <a:ext cx="6604000" cy="3342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1511300" y="5293506"/>
            <a:ext cx="6769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https://mundoeducacao.uol.com.br/matematica/baricentro-triangulo.htm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Um sistema de coordenadas para triângulos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654" y="1392477"/>
            <a:ext cx="6582691" cy="377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5484" y="838985"/>
            <a:ext cx="1155187" cy="45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1353044"/>
            <a:ext cx="7390616" cy="416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1453</Words>
  <Application>Microsoft Macintosh PowerPoint</Application>
  <PresentationFormat>On-screen Show (16:10)</PresentationFormat>
  <Paragraphs>228</Paragraphs>
  <Slides>39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Calibri</vt:lpstr>
      <vt:lpstr>Cambria Math</vt:lpstr>
      <vt:lpstr>Verdana</vt:lpstr>
      <vt:lpstr>Courier New</vt:lpstr>
      <vt:lpstr>Arial</vt:lpstr>
      <vt:lpstr>Personalizar design</vt:lpstr>
      <vt:lpstr>PowerPoint Presentation</vt:lpstr>
      <vt:lpstr>Kahoot</vt:lpstr>
      <vt:lpstr>Desenhando Triângulos Coloridos</vt:lpstr>
      <vt:lpstr>Desenhando Triângulos Coloridos </vt:lpstr>
      <vt:lpstr>Interpolação no interior de Triângulos</vt:lpstr>
      <vt:lpstr>Coordenadas Baricêntricas</vt:lpstr>
      <vt:lpstr>Definição de Baricentro</vt:lpstr>
      <vt:lpstr>Coordenadas Baricêntricas</vt:lpstr>
      <vt:lpstr>Coordenadas Baricêntricas - Exemplo</vt:lpstr>
      <vt:lpstr>Coordenadas Baricêntricas - Exemplo</vt:lpstr>
      <vt:lpstr>Interpolação Linear Pelo Triângulo</vt:lpstr>
      <vt:lpstr>Propostas de cálculos das coordenadas</vt:lpstr>
      <vt:lpstr>Coordenadas Baricêntricas</vt:lpstr>
      <vt:lpstr>Coordenadas Baricêntricas como Distâncias</vt:lpstr>
      <vt:lpstr>Lembrando: Equação da Reta</vt:lpstr>
      <vt:lpstr>Calculando as Coordenadas Baricêntricas</vt:lpstr>
      <vt:lpstr>Coordenadas Baricêntricas</vt:lpstr>
      <vt:lpstr>Fórmulas das Coordenadas Baricêntricas</vt:lpstr>
      <vt:lpstr>Área de um triângulo</vt:lpstr>
      <vt:lpstr>Coordenadas Baricêntricas</vt:lpstr>
      <vt:lpstr>Processo de Rasterização</vt:lpstr>
      <vt:lpstr>Projeções Perspectivas Cria Não Linearidades</vt:lpstr>
      <vt:lpstr>Estratégia, usar o Z para calcular os valores</vt:lpstr>
      <vt:lpstr>Estratégia, usar o Z para calcular os valores</vt:lpstr>
      <vt:lpstr>Diferença no resultado quando usada o Z</vt:lpstr>
      <vt:lpstr>Mapeamento de Texturas</vt:lpstr>
      <vt:lpstr>Realismos das Superfícies</vt:lpstr>
      <vt:lpstr>Três Espaços</vt:lpstr>
      <vt:lpstr>Coordenadas de Textura</vt:lpstr>
      <vt:lpstr>Mapeamento das coordenadas de textura.</vt:lpstr>
      <vt:lpstr>Textura Aplicada na Superfície</vt:lpstr>
      <vt:lpstr>UV Layout</vt:lpstr>
      <vt:lpstr>Mapeamento de Texturas</vt:lpstr>
      <vt:lpstr>Operação de Mapeamento de Textura</vt:lpstr>
      <vt:lpstr>Projeção Perspectiva e Interpolação</vt:lpstr>
      <vt:lpstr>Projeção Perspectiva e Interpolação</vt:lpstr>
      <vt:lpstr>Mapeamento de texturas Afim</vt:lpstr>
      <vt:lpstr>PlayStation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7</cp:revision>
  <dcterms:modified xsi:type="dcterms:W3CDTF">2023-03-16T01:18:42Z</dcterms:modified>
</cp:coreProperties>
</file>